
<file path=[Content_Types].xml><?xml version="1.0" encoding="utf-8"?>
<Types xmlns="http://schemas.openxmlformats.org/package/2006/content-types">
  <Default Extension="bin" ContentType="image/pn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sldIdLst>
    <p:sldId id="259" r:id="rId6"/>
    <p:sldId id="257" r:id="rId7"/>
    <p:sldId id="267" r:id="rId8"/>
    <p:sldId id="268" r:id="rId9"/>
    <p:sldId id="269" r:id="rId10"/>
    <p:sldId id="270" r:id="rId11"/>
    <p:sldId id="276" r:id="rId12"/>
    <p:sldId id="260" r:id="rId13"/>
    <p:sldId id="271" r:id="rId14"/>
    <p:sldId id="272" r:id="rId15"/>
    <p:sldId id="273" r:id="rId16"/>
    <p:sldId id="274" r:id="rId17"/>
    <p:sldId id="275" r:id="rId18"/>
    <p:sldId id="261" r:id="rId19"/>
    <p:sldId id="263" r:id="rId20"/>
    <p:sldId id="264" r:id="rId21"/>
    <p:sldId id="281" r:id="rId22"/>
    <p:sldId id="262" r:id="rId23"/>
    <p:sldId id="265" r:id="rId24"/>
    <p:sldId id="266" r:id="rId25"/>
    <p:sldId id="277" r:id="rId26"/>
    <p:sldId id="279" r:id="rId27"/>
    <p:sldId id="280" r:id="rId28"/>
    <p:sldId id="278" r:id="rId2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496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249544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9119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49573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6858000" cy="9906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2914650" y="1831167"/>
            <a:ext cx="1028700" cy="79248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878461" y="3020713"/>
            <a:ext cx="5101080" cy="3742267"/>
          </a:xfrm>
        </p:spPr>
        <p:txBody>
          <a:bodyPr tIns="45720" bIns="45720" anchor="ctr">
            <a:noAutofit/>
          </a:bodyPr>
          <a:lstStyle>
            <a:lvl1pPr algn="ctr">
              <a:lnSpc>
                <a:spcPct val="83000"/>
              </a:lnSpc>
              <a:defRPr lang="en-US" sz="465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878681" y="6762978"/>
            <a:ext cx="5102352" cy="726440"/>
          </a:xfrm>
        </p:spPr>
        <p:txBody>
          <a:bodyPr>
            <a:normAutofit/>
          </a:bodyPr>
          <a:lstStyle>
            <a:lvl1pPr marL="0" indent="0" algn="ctr">
              <a:spcBef>
                <a:spcPts val="0"/>
              </a:spcBef>
              <a:buNone/>
              <a:defRPr sz="1050" spc="60" baseline="0">
                <a:solidFill>
                  <a:schemeClr val="tx1"/>
                </a:solidFill>
              </a:defRPr>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vl6pPr marL="1714500" indent="0" algn="ctr">
              <a:buNone/>
              <a:defRPr sz="1050"/>
            </a:lvl6pPr>
            <a:lvl7pPr marL="2057400" indent="0" algn="ctr">
              <a:buNone/>
              <a:defRPr sz="1050"/>
            </a:lvl7pPr>
            <a:lvl8pPr marL="2400300" indent="0" algn="ctr">
              <a:buNone/>
              <a:defRPr sz="1050"/>
            </a:lvl8pPr>
            <a:lvl9pPr marL="2743200" indent="0" algn="ctr">
              <a:buNone/>
              <a:defRPr sz="1050"/>
            </a:lvl9pPr>
          </a:lstStyle>
          <a:p>
            <a:r>
              <a:rPr lang="en-US"/>
              <a:t>Click to edit Master subtitle style</a:t>
            </a:r>
            <a:endParaRPr lang="en-US" dirty="0"/>
          </a:p>
        </p:txBody>
      </p:sp>
      <p:sp>
        <p:nvSpPr>
          <p:cNvPr id="20" name="Date Placeholder 19"/>
          <p:cNvSpPr>
            <a:spLocks noGrp="1"/>
          </p:cNvSpPr>
          <p:nvPr>
            <p:ph type="dt" sz="half" idx="10"/>
          </p:nvPr>
        </p:nvSpPr>
        <p:spPr>
          <a:xfrm>
            <a:off x="2948940" y="1917049"/>
            <a:ext cx="960120" cy="660400"/>
          </a:xfrm>
        </p:spPr>
        <p:txBody>
          <a:bodyPr/>
          <a:lstStyle>
            <a:lvl1pPr algn="ctr">
              <a:defRPr sz="825" spc="0" baseline="0">
                <a:solidFill>
                  <a:schemeClr val="tx1"/>
                </a:solidFill>
                <a:latin typeface="+mn-lt"/>
              </a:defRPr>
            </a:lvl1pPr>
          </a:lstStyle>
          <a:p>
            <a:fld id="{B564DF52-7D9B-4D33-A8B2-261678C93F7E}" type="datetimeFigureOut">
              <a:rPr lang="en-IN" smtClean="0"/>
              <a:t>20-09-2021</a:t>
            </a:fld>
            <a:endParaRPr lang="en-IN"/>
          </a:p>
        </p:txBody>
      </p:sp>
      <p:sp>
        <p:nvSpPr>
          <p:cNvPr id="21" name="Footer Placeholder 20"/>
          <p:cNvSpPr>
            <a:spLocks noGrp="1"/>
          </p:cNvSpPr>
          <p:nvPr>
            <p:ph type="ftr" sz="quarter" idx="11"/>
          </p:nvPr>
        </p:nvSpPr>
        <p:spPr>
          <a:xfrm>
            <a:off x="828702" y="7527087"/>
            <a:ext cx="3321844" cy="330200"/>
          </a:xfrm>
        </p:spPr>
        <p:txBody>
          <a:bodyPr/>
          <a:lstStyle>
            <a:lvl1pPr algn="l">
              <a:defRPr sz="675">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4841394" y="7528560"/>
            <a:ext cx="1187933" cy="330200"/>
          </a:xfrm>
        </p:spPr>
        <p:txBody>
          <a:bodyPr/>
          <a:lstStyle>
            <a:lvl1pPr>
              <a:defRPr>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289096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20-09-2021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883172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6858000" cy="9906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2914650" y="1831167"/>
            <a:ext cx="1028700" cy="79248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79538" y="3025113"/>
            <a:ext cx="5102352" cy="3737864"/>
          </a:xfrm>
        </p:spPr>
        <p:txBody>
          <a:bodyPr anchor="ctr">
            <a:noAutofit/>
          </a:bodyPr>
          <a:lstStyle>
            <a:lvl1pPr algn="ctr">
              <a:lnSpc>
                <a:spcPct val="83000"/>
              </a:lnSpc>
              <a:defRPr lang="en-US" sz="465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879539" y="6762978"/>
            <a:ext cx="5102352" cy="726440"/>
          </a:xfrm>
        </p:spPr>
        <p:txBody>
          <a:bodyPr anchor="t">
            <a:normAutofit/>
          </a:bodyPr>
          <a:lstStyle>
            <a:lvl1pPr marL="0" indent="0" algn="ctr">
              <a:buNone/>
              <a:defRPr sz="1050">
                <a:solidFill>
                  <a:schemeClr val="tx1"/>
                </a:solidFill>
                <a:effectLst/>
              </a:defRPr>
            </a:lvl1pPr>
            <a:lvl2pPr marL="342900" indent="0">
              <a:buNone/>
              <a:defRPr sz="1050">
                <a:solidFill>
                  <a:schemeClr val="tx1">
                    <a:tint val="75000"/>
                  </a:schemeClr>
                </a:solidFill>
              </a:defRPr>
            </a:lvl2pPr>
            <a:lvl3pPr marL="685800" indent="0">
              <a:buNone/>
              <a:defRPr sz="105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948940" y="1915160"/>
            <a:ext cx="960120" cy="660400"/>
          </a:xfrm>
        </p:spPr>
        <p:txBody>
          <a:bodyPr/>
          <a:lstStyle>
            <a:lvl1pPr algn="ctr">
              <a:defRPr lang="en-US" sz="825" kern="1200" spc="0" baseline="0">
                <a:solidFill>
                  <a:schemeClr val="tx1"/>
                </a:solidFill>
                <a:latin typeface="+mn-lt"/>
                <a:ea typeface="+mn-ea"/>
                <a:cs typeface="+mn-cs"/>
              </a:defRPr>
            </a:lvl1pPr>
          </a:lstStyle>
          <a:p>
            <a:fld id="{B564DF52-7D9B-4D33-A8B2-261678C93F7E}" type="datetimeFigureOut">
              <a:rPr lang="en-IN" smtClean="0"/>
              <a:t>20-09-2021</a:t>
            </a:fld>
            <a:endParaRPr lang="en-IN"/>
          </a:p>
        </p:txBody>
      </p:sp>
      <p:sp>
        <p:nvSpPr>
          <p:cNvPr id="5" name="Footer Placeholder 4"/>
          <p:cNvSpPr>
            <a:spLocks noGrp="1"/>
          </p:cNvSpPr>
          <p:nvPr>
            <p:ph type="ftr" sz="quarter" idx="11"/>
          </p:nvPr>
        </p:nvSpPr>
        <p:spPr>
          <a:xfrm>
            <a:off x="828510" y="7527087"/>
            <a:ext cx="3322701" cy="330200"/>
          </a:xfrm>
        </p:spPr>
        <p:txBody>
          <a:bodyPr/>
          <a:lstStyle>
            <a:lvl1pPr algn="l">
              <a:defRPr/>
            </a:lvl1pPr>
          </a:lstStyle>
          <a:p>
            <a:endParaRPr lang="en-IN"/>
          </a:p>
        </p:txBody>
      </p:sp>
      <p:sp>
        <p:nvSpPr>
          <p:cNvPr id="6" name="Slide Number Placeholder 5"/>
          <p:cNvSpPr>
            <a:spLocks noGrp="1"/>
          </p:cNvSpPr>
          <p:nvPr>
            <p:ph type="sldNum" sz="quarter" idx="12"/>
          </p:nvPr>
        </p:nvSpPr>
        <p:spPr>
          <a:xfrm>
            <a:off x="4840034" y="7527087"/>
            <a:ext cx="1188149" cy="330200"/>
          </a:xfrm>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109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56616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4DF52-7D9B-4D33-A8B2-261678C93F7E}" type="datetimeFigureOut">
              <a:rPr lang="en-IN" smtClean="0"/>
              <a:t>20-09-2021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565089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48640" y="2996261"/>
            <a:ext cx="2743200" cy="9245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48640" y="3980742"/>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566160" y="2996261"/>
            <a:ext cx="2743200" cy="9245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566160" y="3981728"/>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20-09-2021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808266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4DF52-7D9B-4D33-A8B2-261678C93F7E}" type="datetimeFigureOut">
              <a:rPr lang="en-IN" smtClean="0"/>
              <a:t>20-09-2021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1156078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4DF52-7D9B-4D33-A8B2-261678C93F7E}" type="datetimeFigureOut">
              <a:rPr lang="en-IN" smtClean="0"/>
              <a:t>20-09-2021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802101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38110" y="250952"/>
            <a:ext cx="4798886" cy="940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5" y="877344"/>
            <a:ext cx="1367314" cy="2377440"/>
          </a:xfrm>
        </p:spPr>
        <p:txBody>
          <a:bodyPr anchor="b">
            <a:normAutofit/>
          </a:bodyPr>
          <a:lstStyle>
            <a:lvl1pPr algn="l" defTabSz="685800" rtl="0" eaLnBrk="1" latinLnBrk="0" hangingPunct="1">
              <a:lnSpc>
                <a:spcPct val="90000"/>
              </a:lnSpc>
              <a:spcBef>
                <a:spcPct val="0"/>
              </a:spcBef>
              <a:buNone/>
              <a:defRPr lang="en-US" sz="1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01732" y="1310318"/>
            <a:ext cx="4071642" cy="7285365"/>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29225" y="3302000"/>
            <a:ext cx="1367314" cy="5063067"/>
          </a:xfrm>
        </p:spPr>
        <p:txBody>
          <a:bodyPr>
            <a:normAutofit/>
          </a:bodyPr>
          <a:lstStyle>
            <a:lvl1pPr marL="0" indent="0">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B564DF52-7D9B-4D33-A8B2-261678C93F7E}" type="datetimeFigureOut">
              <a:rPr lang="en-IN" smtClean="0"/>
              <a:t>20-09-2021</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5846444" y="9114569"/>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2" name="Rectangle 11"/>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782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536137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6" y="871728"/>
            <a:ext cx="1368171" cy="2377440"/>
          </a:xfrm>
        </p:spPr>
        <p:txBody>
          <a:bodyPr anchor="b">
            <a:noAutofit/>
          </a:bodyPr>
          <a:lstStyle>
            <a:lvl1pPr algn="l">
              <a:defRPr sz="1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87" y="250952"/>
            <a:ext cx="4798886" cy="9404096"/>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229226" y="3302000"/>
            <a:ext cx="1368171" cy="5058664"/>
          </a:xfrm>
        </p:spPr>
        <p:txBody>
          <a:bodyPr>
            <a:normAutofit/>
          </a:bodyPr>
          <a:lstStyle>
            <a:lvl1pPr marL="0" indent="0" algn="l">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564DF52-7D9B-4D33-A8B2-261678C93F7E}" type="datetimeFigureOut">
              <a:rPr lang="en-IN" smtClean="0"/>
              <a:t>20-09-2021</a:t>
            </a:fld>
            <a:endParaRPr lang="en-IN"/>
          </a:p>
        </p:txBody>
      </p:sp>
      <p:sp>
        <p:nvSpPr>
          <p:cNvPr id="6" name="Footer Placeholder 5"/>
          <p:cNvSpPr>
            <a:spLocks noGrp="1"/>
          </p:cNvSpPr>
          <p:nvPr>
            <p:ph type="ftr" sz="quarter" idx="11"/>
          </p:nvPr>
        </p:nvSpPr>
        <p:spPr/>
        <p:txBody>
          <a:bodyPr/>
          <a:lstStyle>
            <a:lvl1pPr marL="0" algn="r" defTabSz="685800" rtl="0" eaLnBrk="1" latinLnBrk="0" hangingPunct="1">
              <a:defRPr lang="en-US" sz="675"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5848160" y="9113520"/>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1" name="Rectangle 10"/>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772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4283202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57775" y="1100667"/>
            <a:ext cx="1328738" cy="7594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9" y="1100667"/>
            <a:ext cx="4543425" cy="759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9647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BE028-5150-4ADE-AB87-975D99F3B301}" type="datetimeFigureOut">
              <a:rPr lang="en-IN" smtClean="0"/>
              <a:t>20-09-2021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6599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BE028-5150-4ADE-AB87-975D99F3B301}" type="datetimeFigureOut">
              <a:rPr lang="en-IN" smtClean="0"/>
              <a:t>20-09-2021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615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BE028-5150-4ADE-AB87-975D99F3B301}" type="datetimeFigureOut">
              <a:rPr lang="en-IN" smtClean="0"/>
              <a:t>20-09-2021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9291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BE028-5150-4ADE-AB87-975D99F3B301}" type="datetimeFigureOut">
              <a:rPr lang="en-IN" smtClean="0"/>
              <a:t>20-09-2021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08425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BE028-5150-4ADE-AB87-975D99F3B301}" type="datetimeFigureOut">
              <a:rPr lang="en-IN" smtClean="0"/>
              <a:t>20-09-2021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15322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20-09-2021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454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20-09-2021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31189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FABE028-5150-4ADE-AB87-975D99F3B301}" type="datetimeFigureOut">
              <a:rPr lang="en-IN" smtClean="0"/>
              <a:t>20-09-2021</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CABCF6D-4841-4139-91E6-1CA0587A3C37}" type="slidenum">
              <a:rPr lang="en-IN" smtClean="0"/>
              <a:t>‹#›</a:t>
            </a:fld>
            <a:endParaRPr lang="en-IN"/>
          </a:p>
        </p:txBody>
      </p:sp>
    </p:spTree>
    <p:extLst>
      <p:ext uri="{BB962C8B-B14F-4D97-AF65-F5344CB8AC3E}">
        <p14:creationId xmlns:p14="http://schemas.microsoft.com/office/powerpoint/2010/main" val="3236773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32018" y="250952"/>
            <a:ext cx="6593967" cy="9404096"/>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548640" y="928191"/>
            <a:ext cx="5760720" cy="1981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3037840"/>
            <a:ext cx="5760720" cy="5679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6076" y="9113520"/>
            <a:ext cx="1543050" cy="396240"/>
          </a:xfrm>
          <a:prstGeom prst="rect">
            <a:avLst/>
          </a:prstGeom>
        </p:spPr>
        <p:txBody>
          <a:bodyPr vert="horz" lIns="91440" tIns="45720" rIns="91440" bIns="45720" rtlCol="0" anchor="b"/>
          <a:lstStyle>
            <a:lvl1pPr algn="l">
              <a:defRPr sz="675">
                <a:solidFill>
                  <a:schemeClr val="tx1">
                    <a:lumMod val="75000"/>
                    <a:lumOff val="25000"/>
                  </a:schemeClr>
                </a:solidFill>
              </a:defRPr>
            </a:lvl1pPr>
          </a:lstStyle>
          <a:p>
            <a:fld id="{B564DF52-7D9B-4D33-A8B2-261678C93F7E}" type="datetimeFigureOut">
              <a:rPr lang="en-IN" smtClean="0"/>
              <a:t>20-09-2021</a:t>
            </a:fld>
            <a:endParaRPr lang="en-IN"/>
          </a:p>
        </p:txBody>
      </p:sp>
      <p:sp>
        <p:nvSpPr>
          <p:cNvPr id="5" name="Footer Placeholder 4"/>
          <p:cNvSpPr>
            <a:spLocks noGrp="1"/>
          </p:cNvSpPr>
          <p:nvPr>
            <p:ph type="ftr" sz="quarter" idx="3"/>
          </p:nvPr>
        </p:nvSpPr>
        <p:spPr>
          <a:xfrm>
            <a:off x="1947672" y="9113520"/>
            <a:ext cx="2962656" cy="396240"/>
          </a:xfrm>
          <a:prstGeom prst="rect">
            <a:avLst/>
          </a:prstGeom>
        </p:spPr>
        <p:txBody>
          <a:bodyPr vert="horz" lIns="91440" tIns="45720" rIns="91440" bIns="45720" rtlCol="0" anchor="b"/>
          <a:lstStyle>
            <a:lvl1pPr algn="ctr">
              <a:defRPr sz="675">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5867537" y="9113520"/>
            <a:ext cx="822960" cy="396240"/>
          </a:xfrm>
          <a:prstGeom prst="rect">
            <a:avLst/>
          </a:prstGeom>
        </p:spPr>
        <p:txBody>
          <a:bodyPr vert="horz" lIns="91440" tIns="45720" rIns="91440" bIns="45720" rtlCol="0" anchor="b"/>
          <a:lstStyle>
            <a:lvl1pPr algn="r">
              <a:defRPr sz="675">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3672289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lang="en-US" sz="30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nitk.ac.in/"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98E487-3F88-4DA9-9F92-700439C04345}"/>
              </a:ext>
            </a:extLst>
          </p:cNvPr>
          <p:cNvSpPr/>
          <p:nvPr/>
        </p:nvSpPr>
        <p:spPr>
          <a:xfrm>
            <a:off x="1" y="653809"/>
            <a:ext cx="6858001" cy="1107996"/>
          </a:xfrm>
          <a:prstGeom prst="rect">
            <a:avLst/>
          </a:prstGeom>
          <a:noFill/>
        </p:spPr>
        <p:txBody>
          <a:bodyPr wrap="square" lIns="91440" tIns="45720" rIns="91440" bIns="45720">
            <a:spAutoFit/>
          </a:bodyPr>
          <a:lstStyle/>
          <a:p>
            <a:pPr algn="ctr">
              <a:defRPr/>
            </a:pPr>
            <a:r>
              <a:rPr lang="en-US" sz="66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Century Gothic" panose="020B0502020202020204"/>
              </a:rPr>
              <a:t>EC-204</a:t>
            </a:r>
            <a:endParaRPr lang="en-US" sz="6600" b="1" dirty="0">
              <a:ln w="12700">
                <a:solidFill>
                  <a:srgbClr val="1485A4">
                    <a:lumMod val="75000"/>
                  </a:srgbClr>
                </a:solidFill>
                <a:prstDash val="solid"/>
              </a:ln>
              <a:solidFill>
                <a:srgbClr val="42BA97">
                  <a:lumMod val="75000"/>
                </a:srgbClr>
              </a:solidFill>
              <a:effectLst>
                <a:outerShdw dist="38100" dir="2640000" algn="bl" rotWithShape="0">
                  <a:srgbClr val="1485A4">
                    <a:lumMod val="75000"/>
                  </a:srgbClr>
                </a:outerShdw>
              </a:effectLst>
              <a:latin typeface="Century Gothic" panose="020B0502020202020204"/>
            </a:endParaRPr>
          </a:p>
        </p:txBody>
      </p:sp>
      <p:sp>
        <p:nvSpPr>
          <p:cNvPr id="4" name="TextBox 3">
            <a:extLst>
              <a:ext uri="{FF2B5EF4-FFF2-40B4-BE49-F238E27FC236}">
                <a16:creationId xmlns:a16="http://schemas.microsoft.com/office/drawing/2014/main" id="{3544A5EF-F2F7-4379-8DF9-1EC593ADFE04}"/>
              </a:ext>
            </a:extLst>
          </p:cNvPr>
          <p:cNvSpPr txBox="1"/>
          <p:nvPr/>
        </p:nvSpPr>
        <p:spPr>
          <a:xfrm>
            <a:off x="1" y="1969078"/>
            <a:ext cx="6853367" cy="646331"/>
          </a:xfrm>
          <a:prstGeom prst="rect">
            <a:avLst/>
          </a:prstGeom>
          <a:noFill/>
        </p:spPr>
        <p:txBody>
          <a:bodyPr wrap="square">
            <a:spAutoFit/>
          </a:bodyPr>
          <a:lstStyle/>
          <a:p>
            <a:pPr algn="ctr">
              <a:defRPr/>
            </a:pPr>
            <a:r>
              <a:rPr lang="en-US" sz="3600" b="1" dirty="0">
                <a:ln w="12700">
                  <a:solidFill>
                    <a:srgbClr val="1485A4">
                      <a:lumMod val="75000"/>
                    </a:srgbClr>
                  </a:solidFill>
                  <a:prstDash val="solid"/>
                </a:ln>
                <a:solidFill>
                  <a:srgbClr val="2683C6">
                    <a:lumMod val="60000"/>
                    <a:lumOff val="40000"/>
                  </a:srgbClr>
                </a:solidFill>
                <a:effectLst>
                  <a:outerShdw dist="38100" dir="2640000" algn="bl" rotWithShape="0">
                    <a:srgbClr val="1485A4">
                      <a:lumMod val="75000"/>
                    </a:srgbClr>
                  </a:outerShdw>
                </a:effectLst>
                <a:latin typeface="Century Gothic" panose="020B0502020202020204"/>
              </a:rPr>
              <a:t>&lt;LAB- 1&gt; </a:t>
            </a:r>
            <a:endParaRPr lang="en-IN" sz="3600" dirty="0">
              <a:solidFill>
                <a:srgbClr val="2683C6">
                  <a:lumMod val="60000"/>
                  <a:lumOff val="40000"/>
                </a:srgbClr>
              </a:solidFill>
              <a:latin typeface="Century Gothic" panose="020B0502020202020204"/>
            </a:endParaRPr>
          </a:p>
        </p:txBody>
      </p:sp>
      <p:sp>
        <p:nvSpPr>
          <p:cNvPr id="5" name="Text Placeholder 27">
            <a:extLst>
              <a:ext uri="{FF2B5EF4-FFF2-40B4-BE49-F238E27FC236}">
                <a16:creationId xmlns:a16="http://schemas.microsoft.com/office/drawing/2014/main" id="{861BDF9D-551D-4BD7-8772-66730429D120}"/>
              </a:ext>
            </a:extLst>
          </p:cNvPr>
          <p:cNvSpPr txBox="1">
            <a:spLocks/>
          </p:cNvSpPr>
          <p:nvPr/>
        </p:nvSpPr>
        <p:spPr>
          <a:xfrm>
            <a:off x="25479" y="5818368"/>
            <a:ext cx="6858000"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457200">
              <a:defRPr/>
            </a:pPr>
            <a:r>
              <a:rPr lang="en-US" sz="3600" b="1" dirty="0">
                <a:ln w="12700">
                  <a:solidFill>
                    <a:prstClr val="white">
                      <a:lumMod val="65000"/>
                    </a:prstClr>
                  </a:solidFill>
                  <a:prstDash val="solid"/>
                </a:ln>
                <a:solidFill>
                  <a:srgbClr val="002060"/>
                </a:solidFill>
                <a:effectLst>
                  <a:outerShdw dist="38100" dir="2640000" algn="bl" rotWithShape="0">
                    <a:srgbClr val="1485A4">
                      <a:lumMod val="75000"/>
                    </a:srgbClr>
                  </a:outerShdw>
                </a:effectLst>
                <a:latin typeface="Century Gothic" panose="020B0502020202020204"/>
              </a:rPr>
              <a:t>INBASEKARAN.P</a:t>
            </a:r>
          </a:p>
        </p:txBody>
      </p:sp>
      <p:sp>
        <p:nvSpPr>
          <p:cNvPr id="6" name="Text Placeholder 27">
            <a:extLst>
              <a:ext uri="{FF2B5EF4-FFF2-40B4-BE49-F238E27FC236}">
                <a16:creationId xmlns:a16="http://schemas.microsoft.com/office/drawing/2014/main" id="{D86C97C3-DA13-4F82-B9C4-3C7D2E769323}"/>
              </a:ext>
            </a:extLst>
          </p:cNvPr>
          <p:cNvSpPr txBox="1">
            <a:spLocks/>
          </p:cNvSpPr>
          <p:nvPr/>
        </p:nvSpPr>
        <p:spPr>
          <a:xfrm>
            <a:off x="16214" y="6778388"/>
            <a:ext cx="6862632"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defRPr/>
            </a:pPr>
            <a:r>
              <a:rPr lang="en-US" sz="5400" dirty="0">
                <a:ln w="0"/>
                <a:solidFill>
                  <a:prstClr val="black"/>
                </a:solidFill>
                <a:effectLst>
                  <a:outerShdw blurRad="38100" dist="19050" dir="2700000" algn="tl" rotWithShape="0">
                    <a:prstClr val="black">
                      <a:alpha val="40000"/>
                    </a:prstClr>
                  </a:outerShdw>
                </a:effectLst>
                <a:latin typeface="Century Gothic" panose="020B0502020202020204"/>
              </a:rPr>
              <a:t>201EC226</a:t>
            </a:r>
          </a:p>
        </p:txBody>
      </p:sp>
      <p:sp>
        <p:nvSpPr>
          <p:cNvPr id="8" name="TextBox 7">
            <a:extLst>
              <a:ext uri="{FF2B5EF4-FFF2-40B4-BE49-F238E27FC236}">
                <a16:creationId xmlns:a16="http://schemas.microsoft.com/office/drawing/2014/main" id="{C45B268B-6C6A-4C57-AEFC-23DB8F15987D}"/>
              </a:ext>
            </a:extLst>
          </p:cNvPr>
          <p:cNvSpPr txBox="1"/>
          <p:nvPr/>
        </p:nvSpPr>
        <p:spPr>
          <a:xfrm>
            <a:off x="12886" y="7968280"/>
            <a:ext cx="6853367" cy="646331"/>
          </a:xfrm>
          <a:prstGeom prst="rect">
            <a:avLst/>
          </a:prstGeom>
          <a:noFill/>
        </p:spPr>
        <p:txBody>
          <a:bodyPr wrap="square">
            <a:spAutoFit/>
          </a:bodyPr>
          <a:lstStyle/>
          <a:p>
            <a:pPr algn="ctr">
              <a:defRPr/>
            </a:pPr>
            <a:r>
              <a:rPr lang="en-IN" sz="3600" dirty="0">
                <a:ln w="12700">
                  <a:solidFill>
                    <a:srgbClr val="1485A4">
                      <a:lumMod val="75000"/>
                    </a:srgbClr>
                  </a:solidFill>
                  <a:prstDash val="solid"/>
                </a:ln>
                <a:solidFill>
                  <a:srgbClr val="42BA97">
                    <a:lumMod val="75000"/>
                  </a:srgbClr>
                </a:solidFill>
                <a:latin typeface="Century Gothic" panose="020B0502020202020204"/>
              </a:rPr>
              <a:t>Prof: </a:t>
            </a:r>
            <a:r>
              <a:rPr lang="en-IN" sz="3600" dirty="0" err="1">
                <a:ln w="12700">
                  <a:solidFill>
                    <a:srgbClr val="1485A4">
                      <a:lumMod val="75000"/>
                    </a:srgbClr>
                  </a:solidFill>
                  <a:prstDash val="solid"/>
                </a:ln>
                <a:solidFill>
                  <a:srgbClr val="42BA97">
                    <a:lumMod val="75000"/>
                  </a:srgbClr>
                </a:solidFill>
                <a:latin typeface="Century Gothic" panose="020B0502020202020204"/>
              </a:rPr>
              <a:t>Sumam</a:t>
            </a:r>
            <a:r>
              <a:rPr lang="en-IN" sz="3600" dirty="0">
                <a:ln w="12700">
                  <a:solidFill>
                    <a:srgbClr val="1485A4">
                      <a:lumMod val="75000"/>
                    </a:srgbClr>
                  </a:solidFill>
                  <a:prstDash val="solid"/>
                </a:ln>
                <a:solidFill>
                  <a:srgbClr val="42BA97">
                    <a:lumMod val="75000"/>
                  </a:srgbClr>
                </a:solidFill>
                <a:latin typeface="Century Gothic" panose="020B0502020202020204"/>
              </a:rPr>
              <a:t> S</a:t>
            </a:r>
          </a:p>
        </p:txBody>
      </p:sp>
      <p:sp>
        <p:nvSpPr>
          <p:cNvPr id="13" name="TextBox 12">
            <a:extLst>
              <a:ext uri="{FF2B5EF4-FFF2-40B4-BE49-F238E27FC236}">
                <a16:creationId xmlns:a16="http://schemas.microsoft.com/office/drawing/2014/main" id="{1D41CC2E-291E-439B-A4D5-2C2579B907F0}"/>
              </a:ext>
            </a:extLst>
          </p:cNvPr>
          <p:cNvSpPr txBox="1"/>
          <p:nvPr/>
        </p:nvSpPr>
        <p:spPr>
          <a:xfrm>
            <a:off x="25480" y="2957340"/>
            <a:ext cx="6853367" cy="646331"/>
          </a:xfrm>
          <a:prstGeom prst="rect">
            <a:avLst/>
          </a:prstGeom>
          <a:noFill/>
        </p:spPr>
        <p:txBody>
          <a:bodyPr wrap="square">
            <a:spAutoFit/>
          </a:bodyPr>
          <a:lstStyle/>
          <a:p>
            <a:pPr algn="ctr">
              <a:defRPr/>
            </a:pPr>
            <a:r>
              <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rPr>
              <a:t>NITK SURATHKAL</a:t>
            </a:r>
            <a:endPar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hlinkClick r:id="rId2">
                <a:extLst>
                  <a:ext uri="{A12FA001-AC4F-418D-AE19-62706E023703}">
                    <ahyp:hlinkClr xmlns:ahyp="http://schemas.microsoft.com/office/drawing/2018/hyperlinkcolor" val="tx"/>
                  </a:ext>
                </a:extLst>
              </a:hlinkClick>
            </a:endParaRPr>
          </a:p>
        </p:txBody>
      </p:sp>
      <p:pic>
        <p:nvPicPr>
          <p:cNvPr id="1026" name="Picture 2" descr="National Institute of Technology Karnataka - Wikipedia">
            <a:extLst>
              <a:ext uri="{FF2B5EF4-FFF2-40B4-BE49-F238E27FC236}">
                <a16:creationId xmlns:a16="http://schemas.microsoft.com/office/drawing/2014/main" id="{76F4CED2-3A1A-4B8B-9903-498575EA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18" y="3976503"/>
            <a:ext cx="1444531" cy="13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1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1C2B3-4A16-4847-B7C8-586DA21A71CE}"/>
              </a:ext>
            </a:extLst>
          </p:cNvPr>
          <p:cNvPicPr>
            <a:picLocks noChangeAspect="1"/>
          </p:cNvPicPr>
          <p:nvPr/>
        </p:nvPicPr>
        <p:blipFill>
          <a:blip r:embed="rId2"/>
          <a:stretch>
            <a:fillRect/>
          </a:stretch>
        </p:blipFill>
        <p:spPr>
          <a:xfrm>
            <a:off x="78339" y="2670102"/>
            <a:ext cx="6701321" cy="4565796"/>
          </a:xfrm>
          <a:prstGeom prst="rect">
            <a:avLst/>
          </a:prstGeom>
        </p:spPr>
      </p:pic>
      <p:sp>
        <p:nvSpPr>
          <p:cNvPr id="7" name="TextBox 6">
            <a:extLst>
              <a:ext uri="{FF2B5EF4-FFF2-40B4-BE49-F238E27FC236}">
                <a16:creationId xmlns:a16="http://schemas.microsoft.com/office/drawing/2014/main" id="{841AEC53-D2BA-4F2C-8DBE-58351D4751EF}"/>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8" name="TextBox 7">
            <a:extLst>
              <a:ext uri="{FF2B5EF4-FFF2-40B4-BE49-F238E27FC236}">
                <a16:creationId xmlns:a16="http://schemas.microsoft.com/office/drawing/2014/main" id="{62D33251-0A62-4C79-A6C8-6C6F930D0B49}"/>
              </a:ext>
            </a:extLst>
          </p:cNvPr>
          <p:cNvSpPr txBox="1"/>
          <p:nvPr/>
        </p:nvSpPr>
        <p:spPr>
          <a:xfrm>
            <a:off x="-400667" y="7711358"/>
            <a:ext cx="7659332" cy="369332"/>
          </a:xfrm>
          <a:prstGeom prst="rect">
            <a:avLst/>
          </a:prstGeom>
          <a:noFill/>
        </p:spPr>
        <p:txBody>
          <a:bodyPr wrap="square">
            <a:spAutoFit/>
          </a:bodyPr>
          <a:lstStyle/>
          <a:p>
            <a:pPr algn="ctr"/>
            <a:r>
              <a:rPr lang="en-US" dirty="0"/>
              <a:t>Input: A = 1, B = 1 and Output: 2</a:t>
            </a:r>
            <a:endParaRPr lang="en-IN" dirty="0"/>
          </a:p>
        </p:txBody>
      </p:sp>
    </p:spTree>
    <p:extLst>
      <p:ext uri="{BB962C8B-B14F-4D97-AF65-F5344CB8AC3E}">
        <p14:creationId xmlns:p14="http://schemas.microsoft.com/office/powerpoint/2010/main" val="85283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629436-BADE-4AE4-A9E7-7F5D6E6C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37" y="2973416"/>
            <a:ext cx="6332325" cy="3959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83F998-71F2-4E68-B78D-05768861B2F2}"/>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0DE82033-CAA8-4149-A2CB-8C7F855D22A2}"/>
              </a:ext>
            </a:extLst>
          </p:cNvPr>
          <p:cNvSpPr txBox="1"/>
          <p:nvPr/>
        </p:nvSpPr>
        <p:spPr>
          <a:xfrm>
            <a:off x="-400667" y="7774858"/>
            <a:ext cx="7659332" cy="369332"/>
          </a:xfrm>
          <a:prstGeom prst="rect">
            <a:avLst/>
          </a:prstGeom>
          <a:noFill/>
        </p:spPr>
        <p:txBody>
          <a:bodyPr wrap="square">
            <a:spAutoFit/>
          </a:bodyPr>
          <a:lstStyle/>
          <a:p>
            <a:pPr algn="ctr"/>
            <a:r>
              <a:rPr lang="en-US" dirty="0"/>
              <a:t>Input: A = 1, B = 3 and Output: 4</a:t>
            </a:r>
            <a:endParaRPr lang="en-IN" dirty="0"/>
          </a:p>
        </p:txBody>
      </p:sp>
    </p:spTree>
    <p:extLst>
      <p:ext uri="{BB962C8B-B14F-4D97-AF65-F5344CB8AC3E}">
        <p14:creationId xmlns:p14="http://schemas.microsoft.com/office/powerpoint/2010/main" val="426821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D9D9A-9AE6-4C5C-A065-1207489AAA17}"/>
              </a:ext>
            </a:extLst>
          </p:cNvPr>
          <p:cNvPicPr>
            <a:picLocks noChangeAspect="1"/>
          </p:cNvPicPr>
          <p:nvPr/>
        </p:nvPicPr>
        <p:blipFill>
          <a:blip r:embed="rId2"/>
          <a:stretch>
            <a:fillRect/>
          </a:stretch>
        </p:blipFill>
        <p:spPr>
          <a:xfrm>
            <a:off x="158348" y="2762032"/>
            <a:ext cx="6541303" cy="4381936"/>
          </a:xfrm>
          <a:prstGeom prst="rect">
            <a:avLst/>
          </a:prstGeom>
        </p:spPr>
      </p:pic>
      <p:sp>
        <p:nvSpPr>
          <p:cNvPr id="3" name="TextBox 2">
            <a:extLst>
              <a:ext uri="{FF2B5EF4-FFF2-40B4-BE49-F238E27FC236}">
                <a16:creationId xmlns:a16="http://schemas.microsoft.com/office/drawing/2014/main" id="{EEB5F8FF-CF13-4FC7-B812-0612517C1177}"/>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9D9D3D3-04B4-448C-B946-7BD2BE2C8E2A}"/>
              </a:ext>
            </a:extLst>
          </p:cNvPr>
          <p:cNvSpPr txBox="1"/>
          <p:nvPr/>
        </p:nvSpPr>
        <p:spPr>
          <a:xfrm>
            <a:off x="-400667" y="7711358"/>
            <a:ext cx="7659332" cy="369332"/>
          </a:xfrm>
          <a:prstGeom prst="rect">
            <a:avLst/>
          </a:prstGeom>
          <a:noFill/>
        </p:spPr>
        <p:txBody>
          <a:bodyPr wrap="square">
            <a:spAutoFit/>
          </a:bodyPr>
          <a:lstStyle/>
          <a:p>
            <a:pPr algn="ctr"/>
            <a:r>
              <a:rPr lang="en-US" dirty="0"/>
              <a:t>Input: A = 3, B = 2 and Output: 5</a:t>
            </a:r>
            <a:endParaRPr lang="en-IN" dirty="0"/>
          </a:p>
        </p:txBody>
      </p:sp>
    </p:spTree>
    <p:extLst>
      <p:ext uri="{BB962C8B-B14F-4D97-AF65-F5344CB8AC3E}">
        <p14:creationId xmlns:p14="http://schemas.microsoft.com/office/powerpoint/2010/main" val="523968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409C7-97F6-493E-B58F-F88F8D4A4B88}"/>
              </a:ext>
            </a:extLst>
          </p:cNvPr>
          <p:cNvPicPr>
            <a:picLocks noChangeAspect="1"/>
          </p:cNvPicPr>
          <p:nvPr/>
        </p:nvPicPr>
        <p:blipFill>
          <a:blip r:embed="rId2"/>
          <a:stretch>
            <a:fillRect/>
          </a:stretch>
        </p:blipFill>
        <p:spPr>
          <a:xfrm>
            <a:off x="63816" y="2667897"/>
            <a:ext cx="6794184" cy="4613542"/>
          </a:xfrm>
          <a:prstGeom prst="rect">
            <a:avLst/>
          </a:prstGeom>
        </p:spPr>
      </p:pic>
      <p:sp>
        <p:nvSpPr>
          <p:cNvPr id="3" name="TextBox 2">
            <a:extLst>
              <a:ext uri="{FF2B5EF4-FFF2-40B4-BE49-F238E27FC236}">
                <a16:creationId xmlns:a16="http://schemas.microsoft.com/office/drawing/2014/main" id="{4A1E84AB-6282-4DBF-A029-C869A075829C}"/>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51FD362-8416-46CB-ACBA-FC5685B0D79F}"/>
              </a:ext>
            </a:extLst>
          </p:cNvPr>
          <p:cNvSpPr txBox="1"/>
          <p:nvPr/>
        </p:nvSpPr>
        <p:spPr>
          <a:xfrm>
            <a:off x="-400667" y="7711358"/>
            <a:ext cx="7659332" cy="369332"/>
          </a:xfrm>
          <a:prstGeom prst="rect">
            <a:avLst/>
          </a:prstGeom>
          <a:noFill/>
        </p:spPr>
        <p:txBody>
          <a:bodyPr wrap="square">
            <a:spAutoFit/>
          </a:bodyPr>
          <a:lstStyle/>
          <a:p>
            <a:pPr algn="ctr"/>
            <a:r>
              <a:rPr lang="en-US" dirty="0"/>
              <a:t>Input: A = 1, B = 6 and Output: 7</a:t>
            </a:r>
            <a:endParaRPr lang="en-IN" dirty="0"/>
          </a:p>
        </p:txBody>
      </p:sp>
    </p:spTree>
    <p:extLst>
      <p:ext uri="{BB962C8B-B14F-4D97-AF65-F5344CB8AC3E}">
        <p14:creationId xmlns:p14="http://schemas.microsoft.com/office/powerpoint/2010/main" val="198729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551313"/>
            <a:ext cx="6381286" cy="1323439"/>
          </a:xfrm>
          <a:prstGeom prst="rect">
            <a:avLst/>
          </a:prstGeom>
          <a:noFill/>
        </p:spPr>
        <p:txBody>
          <a:bodyPr wrap="square">
            <a:spAutoFit/>
          </a:bodyPr>
          <a:lstStyle/>
          <a:p>
            <a:pPr algn="just"/>
            <a:r>
              <a:rPr lang="en-US" sz="2000" dirty="0"/>
              <a:t>c) A four variable logic function that is equal to 1 if any three or all four of its variables are equal to 1 is called a majority function. Design a minimum cost POS circuit using NOR gates that implements this majority function</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A0B18CDD-27F7-4AB6-BED5-9CBA4B131476}"/>
              </a:ext>
            </a:extLst>
          </p:cNvPr>
          <p:cNvPicPr>
            <a:picLocks noChangeAspect="1"/>
          </p:cNvPicPr>
          <p:nvPr/>
        </p:nvPicPr>
        <p:blipFill rotWithShape="1">
          <a:blip r:embed="rId2">
            <a:extLst>
              <a:ext uri="{28A0092B-C50C-407E-A947-70E740481C1C}">
                <a14:useLocalDpi xmlns:a14="http://schemas.microsoft.com/office/drawing/2010/main" val="0"/>
              </a:ext>
            </a:extLst>
          </a:blip>
          <a:srcRect l="7880" t="9000"/>
          <a:stretch/>
        </p:blipFill>
        <p:spPr>
          <a:xfrm>
            <a:off x="350519" y="1874752"/>
            <a:ext cx="6269124" cy="7863398"/>
          </a:xfrm>
          <a:prstGeom prst="rect">
            <a:avLst/>
          </a:prstGeom>
        </p:spPr>
      </p:pic>
    </p:spTree>
    <p:extLst>
      <p:ext uri="{BB962C8B-B14F-4D97-AF65-F5344CB8AC3E}">
        <p14:creationId xmlns:p14="http://schemas.microsoft.com/office/powerpoint/2010/main" val="100337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A3411FD0-82AD-4D12-89A9-3F3371455BA7}"/>
              </a:ext>
            </a:extLst>
          </p:cNvPr>
          <p:cNvPicPr>
            <a:picLocks noChangeAspect="1"/>
          </p:cNvPicPr>
          <p:nvPr/>
        </p:nvPicPr>
        <p:blipFill rotWithShape="1">
          <a:blip r:embed="rId2">
            <a:extLst>
              <a:ext uri="{28A0092B-C50C-407E-A947-70E740481C1C}">
                <a14:useLocalDpi xmlns:a14="http://schemas.microsoft.com/office/drawing/2010/main" val="0"/>
              </a:ext>
            </a:extLst>
          </a:blip>
          <a:srcRect l="11346" t="8527" b="64174"/>
          <a:stretch/>
        </p:blipFill>
        <p:spPr>
          <a:xfrm>
            <a:off x="129540" y="167640"/>
            <a:ext cx="6598920" cy="2583070"/>
          </a:xfrm>
          <a:prstGeom prst="rect">
            <a:avLst/>
          </a:prstGeom>
        </p:spPr>
      </p:pic>
      <p:pic>
        <p:nvPicPr>
          <p:cNvPr id="4" name="Picture 3">
            <a:extLst>
              <a:ext uri="{FF2B5EF4-FFF2-40B4-BE49-F238E27FC236}">
                <a16:creationId xmlns:a16="http://schemas.microsoft.com/office/drawing/2014/main" id="{E8ED45F0-6656-4453-941F-4CFAA572F082}"/>
              </a:ext>
            </a:extLst>
          </p:cNvPr>
          <p:cNvPicPr>
            <a:picLocks noChangeAspect="1"/>
          </p:cNvPicPr>
          <p:nvPr/>
        </p:nvPicPr>
        <p:blipFill>
          <a:blip r:embed="rId3"/>
          <a:stretch>
            <a:fillRect/>
          </a:stretch>
        </p:blipFill>
        <p:spPr>
          <a:xfrm>
            <a:off x="0" y="3917862"/>
            <a:ext cx="6858000" cy="3723889"/>
          </a:xfrm>
          <a:prstGeom prst="rect">
            <a:avLst/>
          </a:prstGeom>
        </p:spPr>
      </p:pic>
      <p:sp>
        <p:nvSpPr>
          <p:cNvPr id="5" name="TextBox 4">
            <a:extLst>
              <a:ext uri="{FF2B5EF4-FFF2-40B4-BE49-F238E27FC236}">
                <a16:creationId xmlns:a16="http://schemas.microsoft.com/office/drawing/2014/main" id="{E15CB1CF-4BA0-4D33-8734-4202699553F6}"/>
              </a:ext>
            </a:extLst>
          </p:cNvPr>
          <p:cNvSpPr txBox="1"/>
          <p:nvPr/>
        </p:nvSpPr>
        <p:spPr>
          <a:xfrm>
            <a:off x="129540" y="3517752"/>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348027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A1AE6-615D-4A87-AA6A-0B9BCBD7F24E}"/>
              </a:ext>
            </a:extLst>
          </p:cNvPr>
          <p:cNvPicPr>
            <a:picLocks noChangeAspect="1"/>
          </p:cNvPicPr>
          <p:nvPr/>
        </p:nvPicPr>
        <p:blipFill>
          <a:blip r:embed="rId2"/>
          <a:stretch>
            <a:fillRect/>
          </a:stretch>
        </p:blipFill>
        <p:spPr>
          <a:xfrm>
            <a:off x="710021" y="1211431"/>
            <a:ext cx="5659433" cy="3407468"/>
          </a:xfrm>
          <a:prstGeom prst="rect">
            <a:avLst/>
          </a:prstGeom>
        </p:spPr>
      </p:pic>
      <p:pic>
        <p:nvPicPr>
          <p:cNvPr id="7" name="Picture 6">
            <a:extLst>
              <a:ext uri="{FF2B5EF4-FFF2-40B4-BE49-F238E27FC236}">
                <a16:creationId xmlns:a16="http://schemas.microsoft.com/office/drawing/2014/main" id="{93CE83C1-17A5-4567-85CF-8360FFE52F70}"/>
              </a:ext>
            </a:extLst>
          </p:cNvPr>
          <p:cNvPicPr>
            <a:picLocks noChangeAspect="1"/>
          </p:cNvPicPr>
          <p:nvPr/>
        </p:nvPicPr>
        <p:blipFill>
          <a:blip r:embed="rId3"/>
          <a:stretch>
            <a:fillRect/>
          </a:stretch>
        </p:blipFill>
        <p:spPr>
          <a:xfrm>
            <a:off x="710021" y="5610740"/>
            <a:ext cx="5896118" cy="3416280"/>
          </a:xfrm>
          <a:prstGeom prst="rect">
            <a:avLst/>
          </a:prstGeom>
        </p:spPr>
      </p:pic>
      <p:sp>
        <p:nvSpPr>
          <p:cNvPr id="10" name="TextBox 9">
            <a:extLst>
              <a:ext uri="{FF2B5EF4-FFF2-40B4-BE49-F238E27FC236}">
                <a16:creationId xmlns:a16="http://schemas.microsoft.com/office/drawing/2014/main" id="{092442EF-A8E3-4EE8-9211-880203BC2F13}"/>
              </a:ext>
            </a:extLst>
          </p:cNvPr>
          <p:cNvSpPr txBox="1"/>
          <p:nvPr/>
        </p:nvSpPr>
        <p:spPr>
          <a:xfrm>
            <a:off x="0" y="235686"/>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0AB76508-0837-4239-951C-63F87DF6E703}"/>
              </a:ext>
            </a:extLst>
          </p:cNvPr>
          <p:cNvSpPr txBox="1"/>
          <p:nvPr/>
        </p:nvSpPr>
        <p:spPr>
          <a:xfrm>
            <a:off x="-400666" y="4688386"/>
            <a:ext cx="7659332" cy="369332"/>
          </a:xfrm>
          <a:prstGeom prst="rect">
            <a:avLst/>
          </a:prstGeom>
          <a:noFill/>
        </p:spPr>
        <p:txBody>
          <a:bodyPr wrap="square">
            <a:spAutoFit/>
          </a:bodyPr>
          <a:lstStyle/>
          <a:p>
            <a:pPr algn="ctr"/>
            <a:r>
              <a:rPr lang="en-US" dirty="0"/>
              <a:t>Input: A = 1, B = 1, C = 1, D = 1 and Output: Y = 1</a:t>
            </a:r>
            <a:endParaRPr lang="en-IN" dirty="0"/>
          </a:p>
        </p:txBody>
      </p:sp>
      <p:sp>
        <p:nvSpPr>
          <p:cNvPr id="13" name="TextBox 12">
            <a:extLst>
              <a:ext uri="{FF2B5EF4-FFF2-40B4-BE49-F238E27FC236}">
                <a16:creationId xmlns:a16="http://schemas.microsoft.com/office/drawing/2014/main" id="{A1C5BC40-3413-42F8-94E1-31D56B6F4180}"/>
              </a:ext>
            </a:extLst>
          </p:cNvPr>
          <p:cNvSpPr txBox="1"/>
          <p:nvPr/>
        </p:nvSpPr>
        <p:spPr>
          <a:xfrm>
            <a:off x="-289929" y="9096507"/>
            <a:ext cx="7659332" cy="369332"/>
          </a:xfrm>
          <a:prstGeom prst="rect">
            <a:avLst/>
          </a:prstGeom>
          <a:noFill/>
        </p:spPr>
        <p:txBody>
          <a:bodyPr wrap="square">
            <a:spAutoFit/>
          </a:bodyPr>
          <a:lstStyle/>
          <a:p>
            <a:pPr algn="ctr"/>
            <a:r>
              <a:rPr lang="en-US" dirty="0"/>
              <a:t>Input: A = 1, B = 1, C = 0, D = 1 and Output: Y = 1</a:t>
            </a:r>
            <a:endParaRPr lang="en-IN" dirty="0"/>
          </a:p>
        </p:txBody>
      </p:sp>
    </p:spTree>
    <p:extLst>
      <p:ext uri="{BB962C8B-B14F-4D97-AF65-F5344CB8AC3E}">
        <p14:creationId xmlns:p14="http://schemas.microsoft.com/office/powerpoint/2010/main" val="417324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3571F-9BA7-4559-A51B-6A6080051C36}"/>
              </a:ext>
            </a:extLst>
          </p:cNvPr>
          <p:cNvPicPr>
            <a:picLocks noChangeAspect="1"/>
          </p:cNvPicPr>
          <p:nvPr/>
        </p:nvPicPr>
        <p:blipFill>
          <a:blip r:embed="rId2"/>
          <a:stretch>
            <a:fillRect/>
          </a:stretch>
        </p:blipFill>
        <p:spPr>
          <a:xfrm>
            <a:off x="781447" y="5815890"/>
            <a:ext cx="5614842" cy="3381246"/>
          </a:xfrm>
          <a:prstGeom prst="rect">
            <a:avLst/>
          </a:prstGeom>
        </p:spPr>
      </p:pic>
      <p:pic>
        <p:nvPicPr>
          <p:cNvPr id="3" name="Picture 2">
            <a:extLst>
              <a:ext uri="{FF2B5EF4-FFF2-40B4-BE49-F238E27FC236}">
                <a16:creationId xmlns:a16="http://schemas.microsoft.com/office/drawing/2014/main" id="{0210E9D6-94F5-4520-A780-736FF1D9C689}"/>
              </a:ext>
            </a:extLst>
          </p:cNvPr>
          <p:cNvPicPr>
            <a:picLocks noChangeAspect="1"/>
          </p:cNvPicPr>
          <p:nvPr/>
        </p:nvPicPr>
        <p:blipFill>
          <a:blip r:embed="rId3"/>
          <a:stretch>
            <a:fillRect/>
          </a:stretch>
        </p:blipFill>
        <p:spPr>
          <a:xfrm>
            <a:off x="684504" y="1184087"/>
            <a:ext cx="5667335" cy="3381246"/>
          </a:xfrm>
          <a:prstGeom prst="rect">
            <a:avLst/>
          </a:prstGeom>
        </p:spPr>
      </p:pic>
      <p:sp>
        <p:nvSpPr>
          <p:cNvPr id="4" name="TextBox 3">
            <a:extLst>
              <a:ext uri="{FF2B5EF4-FFF2-40B4-BE49-F238E27FC236}">
                <a16:creationId xmlns:a16="http://schemas.microsoft.com/office/drawing/2014/main" id="{FCC0E81A-07C4-4812-98E6-627B86041079}"/>
              </a:ext>
            </a:extLst>
          </p:cNvPr>
          <p:cNvSpPr txBox="1"/>
          <p:nvPr/>
        </p:nvSpPr>
        <p:spPr>
          <a:xfrm>
            <a:off x="0" y="233641"/>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FFDB8BC5-1D31-4DB1-9636-612D01B02813}"/>
              </a:ext>
            </a:extLst>
          </p:cNvPr>
          <p:cNvSpPr txBox="1"/>
          <p:nvPr/>
        </p:nvSpPr>
        <p:spPr>
          <a:xfrm>
            <a:off x="-400666" y="4565333"/>
            <a:ext cx="7659332" cy="369332"/>
          </a:xfrm>
          <a:prstGeom prst="rect">
            <a:avLst/>
          </a:prstGeom>
          <a:noFill/>
        </p:spPr>
        <p:txBody>
          <a:bodyPr wrap="square">
            <a:spAutoFit/>
          </a:bodyPr>
          <a:lstStyle/>
          <a:p>
            <a:pPr algn="ctr"/>
            <a:r>
              <a:rPr lang="en-US" dirty="0"/>
              <a:t>Input: A = 0, B = 0, C = 0, D = 1 and Output: Y = 0</a:t>
            </a:r>
            <a:endParaRPr lang="en-IN" dirty="0"/>
          </a:p>
        </p:txBody>
      </p:sp>
      <p:sp>
        <p:nvSpPr>
          <p:cNvPr id="6" name="TextBox 5">
            <a:extLst>
              <a:ext uri="{FF2B5EF4-FFF2-40B4-BE49-F238E27FC236}">
                <a16:creationId xmlns:a16="http://schemas.microsoft.com/office/drawing/2014/main" id="{9F21F8C1-51F8-4F13-8728-55351D62D68F}"/>
              </a:ext>
            </a:extLst>
          </p:cNvPr>
          <p:cNvSpPr txBox="1"/>
          <p:nvPr/>
        </p:nvSpPr>
        <p:spPr>
          <a:xfrm>
            <a:off x="-311495" y="9197136"/>
            <a:ext cx="7659332" cy="369332"/>
          </a:xfrm>
          <a:prstGeom prst="rect">
            <a:avLst/>
          </a:prstGeom>
          <a:noFill/>
        </p:spPr>
        <p:txBody>
          <a:bodyPr wrap="square">
            <a:spAutoFit/>
          </a:bodyPr>
          <a:lstStyle/>
          <a:p>
            <a:pPr algn="ctr"/>
            <a:r>
              <a:rPr lang="en-US" dirty="0"/>
              <a:t>Input: A = 1, B = 0, C = 0, D = 1 and Output: Y = 0</a:t>
            </a:r>
            <a:endParaRPr lang="en-IN" dirty="0"/>
          </a:p>
        </p:txBody>
      </p:sp>
    </p:spTree>
    <p:extLst>
      <p:ext uri="{BB962C8B-B14F-4D97-AF65-F5344CB8AC3E}">
        <p14:creationId xmlns:p14="http://schemas.microsoft.com/office/powerpoint/2010/main" val="19739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2246769"/>
          </a:xfrm>
          <a:prstGeom prst="rect">
            <a:avLst/>
          </a:prstGeom>
          <a:noFill/>
        </p:spPr>
        <p:txBody>
          <a:bodyPr wrap="square">
            <a:spAutoFit/>
          </a:bodyPr>
          <a:lstStyle/>
          <a:p>
            <a:pPr algn="just"/>
            <a:r>
              <a:rPr lang="en-US" sz="2000" dirty="0"/>
              <a:t>d) A given system has four sensors that produce an output of 0 or 1. The system operates properly when exactly one of the sensors has its output equal to 1. An alarm must be raised when two or more sensors have the output of 1. Design the simplest circuit that can be used to raise the alarm. Use a red LED to indicate ALARM and a green LED to indicate the system operated properly. </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3CBCF40A-3D68-4448-825B-1F831D3C2E9F}"/>
              </a:ext>
            </a:extLst>
          </p:cNvPr>
          <p:cNvPicPr>
            <a:picLocks noChangeAspect="1"/>
          </p:cNvPicPr>
          <p:nvPr/>
        </p:nvPicPr>
        <p:blipFill rotWithShape="1">
          <a:blip r:embed="rId2">
            <a:extLst>
              <a:ext uri="{28A0092B-C50C-407E-A947-70E740481C1C}">
                <a14:useLocalDpi xmlns:a14="http://schemas.microsoft.com/office/drawing/2010/main" val="0"/>
              </a:ext>
            </a:extLst>
          </a:blip>
          <a:srcRect l="8037" t="8840" r="6619" b="17160"/>
          <a:stretch/>
        </p:blipFill>
        <p:spPr>
          <a:xfrm>
            <a:off x="378258" y="2834639"/>
            <a:ext cx="6101483" cy="6750147"/>
          </a:xfrm>
          <a:prstGeom prst="rect">
            <a:avLst/>
          </a:prstGeom>
        </p:spPr>
      </p:pic>
    </p:spTree>
    <p:extLst>
      <p:ext uri="{BB962C8B-B14F-4D97-AF65-F5344CB8AC3E}">
        <p14:creationId xmlns:p14="http://schemas.microsoft.com/office/powerpoint/2010/main" val="68573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9578E399-7A3B-4911-8E39-B3C709D150ED}"/>
              </a:ext>
            </a:extLst>
          </p:cNvPr>
          <p:cNvPicPr>
            <a:picLocks noChangeAspect="1"/>
          </p:cNvPicPr>
          <p:nvPr/>
        </p:nvPicPr>
        <p:blipFill rotWithShape="1">
          <a:blip r:embed="rId2">
            <a:extLst>
              <a:ext uri="{28A0092B-C50C-407E-A947-70E740481C1C}">
                <a14:useLocalDpi xmlns:a14="http://schemas.microsoft.com/office/drawing/2010/main" val="0"/>
              </a:ext>
            </a:extLst>
          </a:blip>
          <a:srcRect l="11280" t="8791"/>
          <a:stretch/>
        </p:blipFill>
        <p:spPr>
          <a:xfrm>
            <a:off x="64770" y="553370"/>
            <a:ext cx="6728460" cy="8799259"/>
          </a:xfrm>
          <a:prstGeom prst="rect">
            <a:avLst/>
          </a:prstGeom>
        </p:spPr>
      </p:pic>
    </p:spTree>
    <p:extLst>
      <p:ext uri="{BB962C8B-B14F-4D97-AF65-F5344CB8AC3E}">
        <p14:creationId xmlns:p14="http://schemas.microsoft.com/office/powerpoint/2010/main" val="214106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6" y="255930"/>
            <a:ext cx="6381286" cy="1015663"/>
          </a:xfrm>
          <a:prstGeom prst="rect">
            <a:avLst/>
          </a:prstGeom>
          <a:noFill/>
        </p:spPr>
        <p:txBody>
          <a:bodyPr wrap="square">
            <a:spAutoFit/>
          </a:bodyPr>
          <a:lstStyle/>
          <a:p>
            <a:pPr algn="just"/>
            <a:r>
              <a:rPr lang="en-US" sz="2000" dirty="0">
                <a:solidFill>
                  <a:srgbClr val="002060"/>
                </a:solidFill>
              </a:rPr>
              <a:t>a) BCD to seven segment decoder. Use the seven segment display in </a:t>
            </a:r>
            <a:r>
              <a:rPr lang="en-US" sz="2000" dirty="0" err="1">
                <a:solidFill>
                  <a:srgbClr val="002060"/>
                </a:solidFill>
              </a:rPr>
              <a:t>logisim</a:t>
            </a:r>
            <a:r>
              <a:rPr lang="en-US" sz="2000" dirty="0">
                <a:solidFill>
                  <a:srgbClr val="002060"/>
                </a:solidFill>
              </a:rPr>
              <a:t> for output. The pin details can be found in Help - Library Reference</a:t>
            </a:r>
            <a:endParaRPr lang="en-IN" sz="2000" dirty="0">
              <a:solidFill>
                <a:srgbClr val="002060"/>
              </a:solidFill>
            </a:endParaRPr>
          </a:p>
        </p:txBody>
      </p:sp>
      <p:pic>
        <p:nvPicPr>
          <p:cNvPr id="8" name="A picture" descr="Description" title="Title">
            <a:extLst>
              <a:ext uri="{FF2B5EF4-FFF2-40B4-BE49-F238E27FC236}">
                <a16:creationId xmlns:a16="http://schemas.microsoft.com/office/drawing/2014/main" id="{1D427263-7C3E-43FB-96C8-95467E0B718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600" t="11737" r="1589" b="2230"/>
          <a:stretch/>
        </p:blipFill>
        <p:spPr>
          <a:xfrm>
            <a:off x="138479" y="1554480"/>
            <a:ext cx="6581041" cy="8095590"/>
          </a:xfrm>
          <a:prstGeom prst="rect">
            <a:avLst/>
          </a:prstGeom>
        </p:spPr>
      </p:pic>
    </p:spTree>
    <p:extLst>
      <p:ext uri="{BB962C8B-B14F-4D97-AF65-F5344CB8AC3E}">
        <p14:creationId xmlns:p14="http://schemas.microsoft.com/office/powerpoint/2010/main" val="100330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78E9E-D15A-43CD-897A-6F9CD5C357A7}"/>
              </a:ext>
            </a:extLst>
          </p:cNvPr>
          <p:cNvPicPr>
            <a:picLocks noChangeAspect="1"/>
          </p:cNvPicPr>
          <p:nvPr/>
        </p:nvPicPr>
        <p:blipFill>
          <a:blip r:embed="rId2"/>
          <a:stretch>
            <a:fillRect/>
          </a:stretch>
        </p:blipFill>
        <p:spPr>
          <a:xfrm>
            <a:off x="1089986" y="970032"/>
            <a:ext cx="4678028" cy="8806309"/>
          </a:xfrm>
          <a:prstGeom prst="rect">
            <a:avLst/>
          </a:prstGeom>
        </p:spPr>
      </p:pic>
      <p:sp>
        <p:nvSpPr>
          <p:cNvPr id="4" name="TextBox 3">
            <a:extLst>
              <a:ext uri="{FF2B5EF4-FFF2-40B4-BE49-F238E27FC236}">
                <a16:creationId xmlns:a16="http://schemas.microsoft.com/office/drawing/2014/main" id="{3AB3598B-1048-4B92-A7FE-44502C4C8537}"/>
              </a:ext>
            </a:extLst>
          </p:cNvPr>
          <p:cNvSpPr txBox="1"/>
          <p:nvPr/>
        </p:nvSpPr>
        <p:spPr>
          <a:xfrm>
            <a:off x="476714" y="279700"/>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492699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4C803-A0ED-4E96-B0D2-656FB07D61FD}"/>
              </a:ext>
            </a:extLst>
          </p:cNvPr>
          <p:cNvPicPr>
            <a:picLocks noChangeAspect="1"/>
          </p:cNvPicPr>
          <p:nvPr/>
        </p:nvPicPr>
        <p:blipFill>
          <a:blip r:embed="rId2"/>
          <a:stretch>
            <a:fillRect/>
          </a:stretch>
        </p:blipFill>
        <p:spPr>
          <a:xfrm>
            <a:off x="1306605" y="1581374"/>
            <a:ext cx="4244789" cy="8158120"/>
          </a:xfrm>
          <a:prstGeom prst="rect">
            <a:avLst/>
          </a:prstGeom>
        </p:spPr>
      </p:pic>
      <p:sp>
        <p:nvSpPr>
          <p:cNvPr id="10" name="TextBox 9">
            <a:extLst>
              <a:ext uri="{FF2B5EF4-FFF2-40B4-BE49-F238E27FC236}">
                <a16:creationId xmlns:a16="http://schemas.microsoft.com/office/drawing/2014/main" id="{D1B62E9C-DA76-4633-93BE-68CC6A272CBA}"/>
              </a:ext>
            </a:extLst>
          </p:cNvPr>
          <p:cNvSpPr txBox="1"/>
          <p:nvPr/>
        </p:nvSpPr>
        <p:spPr>
          <a:xfrm>
            <a:off x="0" y="263127"/>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2BB2185F-55F5-402D-A53C-10497F9ECF27}"/>
              </a:ext>
            </a:extLst>
          </p:cNvPr>
          <p:cNvSpPr txBox="1"/>
          <p:nvPr/>
        </p:nvSpPr>
        <p:spPr>
          <a:xfrm>
            <a:off x="-400667" y="837853"/>
            <a:ext cx="7659332" cy="369332"/>
          </a:xfrm>
          <a:prstGeom prst="rect">
            <a:avLst/>
          </a:prstGeom>
          <a:noFill/>
        </p:spPr>
        <p:txBody>
          <a:bodyPr wrap="square">
            <a:spAutoFit/>
          </a:bodyPr>
          <a:lstStyle/>
          <a:p>
            <a:pPr algn="ctr"/>
            <a:r>
              <a:rPr lang="en-US" dirty="0"/>
              <a:t>Input: A = 1, B = 0, C = 0, D = 0 and Output: R = 0, G = 1</a:t>
            </a:r>
            <a:endParaRPr lang="en-IN" dirty="0"/>
          </a:p>
        </p:txBody>
      </p:sp>
    </p:spTree>
    <p:extLst>
      <p:ext uri="{BB962C8B-B14F-4D97-AF65-F5344CB8AC3E}">
        <p14:creationId xmlns:p14="http://schemas.microsoft.com/office/powerpoint/2010/main" val="205923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D35D2-6546-4D2C-B1A1-567C5D5B26CB}"/>
              </a:ext>
            </a:extLst>
          </p:cNvPr>
          <p:cNvPicPr>
            <a:picLocks noChangeAspect="1"/>
          </p:cNvPicPr>
          <p:nvPr/>
        </p:nvPicPr>
        <p:blipFill>
          <a:blip r:embed="rId2"/>
          <a:stretch>
            <a:fillRect/>
          </a:stretch>
        </p:blipFill>
        <p:spPr>
          <a:xfrm>
            <a:off x="1256738" y="1807285"/>
            <a:ext cx="4147970" cy="7945856"/>
          </a:xfrm>
          <a:prstGeom prst="rect">
            <a:avLst/>
          </a:prstGeom>
        </p:spPr>
      </p:pic>
      <p:sp>
        <p:nvSpPr>
          <p:cNvPr id="3" name="TextBox 2">
            <a:extLst>
              <a:ext uri="{FF2B5EF4-FFF2-40B4-BE49-F238E27FC236}">
                <a16:creationId xmlns:a16="http://schemas.microsoft.com/office/drawing/2014/main" id="{BB2E1AE3-11E0-4F1D-85E1-71165637896D}"/>
              </a:ext>
            </a:extLst>
          </p:cNvPr>
          <p:cNvSpPr txBox="1"/>
          <p:nvPr/>
        </p:nvSpPr>
        <p:spPr>
          <a:xfrm>
            <a:off x="0" y="152859"/>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92AAC494-520C-48B4-B34F-E57EC49A146F}"/>
              </a:ext>
            </a:extLst>
          </p:cNvPr>
          <p:cNvSpPr txBox="1"/>
          <p:nvPr/>
        </p:nvSpPr>
        <p:spPr>
          <a:xfrm>
            <a:off x="-400666" y="980072"/>
            <a:ext cx="7659332" cy="369332"/>
          </a:xfrm>
          <a:prstGeom prst="rect">
            <a:avLst/>
          </a:prstGeom>
          <a:noFill/>
        </p:spPr>
        <p:txBody>
          <a:bodyPr wrap="square">
            <a:spAutoFit/>
          </a:bodyPr>
          <a:lstStyle/>
          <a:p>
            <a:pPr algn="ctr"/>
            <a:r>
              <a:rPr lang="en-US" dirty="0"/>
              <a:t>Input: A = 1, B = 1, C = 0, D = 0 and Output: R = 1, G = 0</a:t>
            </a:r>
            <a:endParaRPr lang="en-IN" dirty="0"/>
          </a:p>
        </p:txBody>
      </p:sp>
    </p:spTree>
    <p:extLst>
      <p:ext uri="{BB962C8B-B14F-4D97-AF65-F5344CB8AC3E}">
        <p14:creationId xmlns:p14="http://schemas.microsoft.com/office/powerpoint/2010/main" val="2469905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2ECE3-CB25-435C-BDAE-8D55840CD7FF}"/>
              </a:ext>
            </a:extLst>
          </p:cNvPr>
          <p:cNvPicPr>
            <a:picLocks noChangeAspect="1"/>
          </p:cNvPicPr>
          <p:nvPr/>
        </p:nvPicPr>
        <p:blipFill>
          <a:blip r:embed="rId2"/>
          <a:stretch>
            <a:fillRect/>
          </a:stretch>
        </p:blipFill>
        <p:spPr>
          <a:xfrm>
            <a:off x="1332780" y="1596603"/>
            <a:ext cx="4192439" cy="7992483"/>
          </a:xfrm>
          <a:prstGeom prst="rect">
            <a:avLst/>
          </a:prstGeom>
        </p:spPr>
      </p:pic>
      <p:sp>
        <p:nvSpPr>
          <p:cNvPr id="3" name="TextBox 2">
            <a:extLst>
              <a:ext uri="{FF2B5EF4-FFF2-40B4-BE49-F238E27FC236}">
                <a16:creationId xmlns:a16="http://schemas.microsoft.com/office/drawing/2014/main" id="{05AB1CF3-3248-49C1-90F1-25277134CFCB}"/>
              </a:ext>
            </a:extLst>
          </p:cNvPr>
          <p:cNvSpPr txBox="1"/>
          <p:nvPr/>
        </p:nvSpPr>
        <p:spPr>
          <a:xfrm>
            <a:off x="0" y="316914"/>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72C2CB3D-6974-4320-A6C5-086ECEA6E49A}"/>
              </a:ext>
            </a:extLst>
          </p:cNvPr>
          <p:cNvSpPr txBox="1"/>
          <p:nvPr/>
        </p:nvSpPr>
        <p:spPr>
          <a:xfrm>
            <a:off x="-400667" y="870126"/>
            <a:ext cx="7659332" cy="369332"/>
          </a:xfrm>
          <a:prstGeom prst="rect">
            <a:avLst/>
          </a:prstGeom>
          <a:noFill/>
        </p:spPr>
        <p:txBody>
          <a:bodyPr wrap="square">
            <a:spAutoFit/>
          </a:bodyPr>
          <a:lstStyle/>
          <a:p>
            <a:pPr algn="ctr"/>
            <a:r>
              <a:rPr lang="en-US" dirty="0"/>
              <a:t>Input: A = 0, B = 0, C = 1, D = 0 and Output: R = 0, G = 1</a:t>
            </a:r>
            <a:endParaRPr lang="en-IN" dirty="0"/>
          </a:p>
        </p:txBody>
      </p:sp>
    </p:spTree>
    <p:extLst>
      <p:ext uri="{BB962C8B-B14F-4D97-AF65-F5344CB8AC3E}">
        <p14:creationId xmlns:p14="http://schemas.microsoft.com/office/powerpoint/2010/main" val="72593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1243B7-A672-47B9-9084-6228C7CF4E88}"/>
              </a:ext>
            </a:extLst>
          </p:cNvPr>
          <p:cNvPicPr>
            <a:picLocks noChangeAspect="1"/>
          </p:cNvPicPr>
          <p:nvPr/>
        </p:nvPicPr>
        <p:blipFill>
          <a:blip r:embed="rId2"/>
          <a:stretch>
            <a:fillRect/>
          </a:stretch>
        </p:blipFill>
        <p:spPr>
          <a:xfrm>
            <a:off x="1434414" y="1466369"/>
            <a:ext cx="3989172" cy="7886048"/>
          </a:xfrm>
          <a:prstGeom prst="rect">
            <a:avLst/>
          </a:prstGeom>
        </p:spPr>
      </p:pic>
      <p:sp>
        <p:nvSpPr>
          <p:cNvPr id="4" name="TextBox 3">
            <a:extLst>
              <a:ext uri="{FF2B5EF4-FFF2-40B4-BE49-F238E27FC236}">
                <a16:creationId xmlns:a16="http://schemas.microsoft.com/office/drawing/2014/main" id="{09E52B69-DE8B-43FC-A2DA-3691E93991DB}"/>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B1DE546F-D779-42C6-B997-5C71A61E54A0}"/>
              </a:ext>
            </a:extLst>
          </p:cNvPr>
          <p:cNvSpPr txBox="1"/>
          <p:nvPr/>
        </p:nvSpPr>
        <p:spPr>
          <a:xfrm>
            <a:off x="-400666" y="1009976"/>
            <a:ext cx="7659332" cy="369332"/>
          </a:xfrm>
          <a:prstGeom prst="rect">
            <a:avLst/>
          </a:prstGeom>
          <a:noFill/>
        </p:spPr>
        <p:txBody>
          <a:bodyPr wrap="square">
            <a:spAutoFit/>
          </a:bodyPr>
          <a:lstStyle/>
          <a:p>
            <a:pPr algn="ctr"/>
            <a:r>
              <a:rPr lang="en-US" dirty="0"/>
              <a:t>Input: A = 1, B = 1, C = 1, D = 0 and Output: R = 1, G = 0</a:t>
            </a:r>
            <a:endParaRPr lang="en-IN" dirty="0"/>
          </a:p>
        </p:txBody>
      </p:sp>
    </p:spTree>
    <p:extLst>
      <p:ext uri="{BB962C8B-B14F-4D97-AF65-F5344CB8AC3E}">
        <p14:creationId xmlns:p14="http://schemas.microsoft.com/office/powerpoint/2010/main" val="140382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6CC94BED-27CF-4354-A777-2F1AAD06D800}"/>
              </a:ext>
            </a:extLst>
          </p:cNvPr>
          <p:cNvPicPr>
            <a:picLocks noChangeAspect="1"/>
          </p:cNvPicPr>
          <p:nvPr/>
        </p:nvPicPr>
        <p:blipFill rotWithShape="1">
          <a:blip r:embed="rId2">
            <a:extLst>
              <a:ext uri="{28A0092B-C50C-407E-A947-70E740481C1C}">
                <a14:useLocalDpi xmlns:a14="http://schemas.microsoft.com/office/drawing/2010/main" val="0"/>
              </a:ext>
            </a:extLst>
          </a:blip>
          <a:srcRect t="9797"/>
          <a:stretch/>
        </p:blipFill>
        <p:spPr>
          <a:xfrm>
            <a:off x="0" y="1020733"/>
            <a:ext cx="6858000" cy="7864533"/>
          </a:xfrm>
          <a:prstGeom prst="rect">
            <a:avLst/>
          </a:prstGeom>
        </p:spPr>
      </p:pic>
    </p:spTree>
    <p:extLst>
      <p:ext uri="{BB962C8B-B14F-4D97-AF65-F5344CB8AC3E}">
        <p14:creationId xmlns:p14="http://schemas.microsoft.com/office/powerpoint/2010/main" val="240753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0808DCF9-5134-44FA-9EED-621CDD3A4232}"/>
              </a:ext>
            </a:extLst>
          </p:cNvPr>
          <p:cNvPicPr>
            <a:picLocks noChangeAspect="1"/>
          </p:cNvPicPr>
          <p:nvPr/>
        </p:nvPicPr>
        <p:blipFill rotWithShape="1">
          <a:blip r:embed="rId2">
            <a:extLst>
              <a:ext uri="{28A0092B-C50C-407E-A947-70E740481C1C}">
                <a14:useLocalDpi xmlns:a14="http://schemas.microsoft.com/office/drawing/2010/main" val="0"/>
              </a:ext>
            </a:extLst>
          </a:blip>
          <a:srcRect l="12266" t="8411" b="28447"/>
          <a:stretch/>
        </p:blipFill>
        <p:spPr>
          <a:xfrm>
            <a:off x="100485" y="172720"/>
            <a:ext cx="6657029" cy="6075679"/>
          </a:xfrm>
          <a:prstGeom prst="rect">
            <a:avLst/>
          </a:prstGeom>
        </p:spPr>
      </p:pic>
      <p:pic>
        <p:nvPicPr>
          <p:cNvPr id="4" name="Picture 3">
            <a:extLst>
              <a:ext uri="{FF2B5EF4-FFF2-40B4-BE49-F238E27FC236}">
                <a16:creationId xmlns:a16="http://schemas.microsoft.com/office/drawing/2014/main" id="{5FA5160A-206F-4946-904F-E2004956E1F0}"/>
              </a:ext>
            </a:extLst>
          </p:cNvPr>
          <p:cNvPicPr>
            <a:picLocks noChangeAspect="1"/>
          </p:cNvPicPr>
          <p:nvPr/>
        </p:nvPicPr>
        <p:blipFill>
          <a:blip r:embed="rId3"/>
          <a:stretch>
            <a:fillRect/>
          </a:stretch>
        </p:blipFill>
        <p:spPr>
          <a:xfrm>
            <a:off x="492202" y="6845737"/>
            <a:ext cx="5873595" cy="2887543"/>
          </a:xfrm>
          <a:prstGeom prst="rect">
            <a:avLst/>
          </a:prstGeom>
        </p:spPr>
      </p:pic>
      <p:sp>
        <p:nvSpPr>
          <p:cNvPr id="5" name="TextBox 4">
            <a:extLst>
              <a:ext uri="{FF2B5EF4-FFF2-40B4-BE49-F238E27FC236}">
                <a16:creationId xmlns:a16="http://schemas.microsoft.com/office/drawing/2014/main" id="{DCF18ADB-A9C0-4209-B731-56223357EACE}"/>
              </a:ext>
            </a:extLst>
          </p:cNvPr>
          <p:cNvSpPr txBox="1"/>
          <p:nvPr/>
        </p:nvSpPr>
        <p:spPr>
          <a:xfrm>
            <a:off x="376228" y="6347013"/>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28664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FA7FE-D401-4455-BF22-7E0DC54CEE8C}"/>
              </a:ext>
            </a:extLst>
          </p:cNvPr>
          <p:cNvPicPr>
            <a:picLocks noChangeAspect="1"/>
          </p:cNvPicPr>
          <p:nvPr/>
        </p:nvPicPr>
        <p:blipFill>
          <a:blip r:embed="rId2"/>
          <a:stretch>
            <a:fillRect/>
          </a:stretch>
        </p:blipFill>
        <p:spPr>
          <a:xfrm>
            <a:off x="912831" y="710004"/>
            <a:ext cx="4761206" cy="9195995"/>
          </a:xfrm>
          <a:prstGeom prst="rect">
            <a:avLst/>
          </a:prstGeom>
        </p:spPr>
      </p:pic>
      <p:sp>
        <p:nvSpPr>
          <p:cNvPr id="4" name="TextBox 3">
            <a:extLst>
              <a:ext uri="{FF2B5EF4-FFF2-40B4-BE49-F238E27FC236}">
                <a16:creationId xmlns:a16="http://schemas.microsoft.com/office/drawing/2014/main" id="{AEB292B3-7CAB-4B31-BA4E-79B300915410}"/>
              </a:ext>
            </a:extLst>
          </p:cNvPr>
          <p:cNvSpPr txBox="1"/>
          <p:nvPr/>
        </p:nvSpPr>
        <p:spPr>
          <a:xfrm>
            <a:off x="476714" y="30989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59180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3F097-911A-4AF1-AF80-9AC3842BDB61}"/>
              </a:ext>
            </a:extLst>
          </p:cNvPr>
          <p:cNvPicPr>
            <a:picLocks noChangeAspect="1"/>
          </p:cNvPicPr>
          <p:nvPr/>
        </p:nvPicPr>
        <p:blipFill>
          <a:blip r:embed="rId2"/>
          <a:stretch>
            <a:fillRect/>
          </a:stretch>
        </p:blipFill>
        <p:spPr>
          <a:xfrm>
            <a:off x="976031" y="849936"/>
            <a:ext cx="4905935" cy="2437243"/>
          </a:xfrm>
          <a:prstGeom prst="rect">
            <a:avLst/>
          </a:prstGeom>
        </p:spPr>
      </p:pic>
      <p:pic>
        <p:nvPicPr>
          <p:cNvPr id="5" name="Picture 4">
            <a:extLst>
              <a:ext uri="{FF2B5EF4-FFF2-40B4-BE49-F238E27FC236}">
                <a16:creationId xmlns:a16="http://schemas.microsoft.com/office/drawing/2014/main" id="{A28BB9C0-3C79-4453-A541-D7DBB60973FE}"/>
              </a:ext>
            </a:extLst>
          </p:cNvPr>
          <p:cNvPicPr>
            <a:picLocks noChangeAspect="1"/>
          </p:cNvPicPr>
          <p:nvPr/>
        </p:nvPicPr>
        <p:blipFill>
          <a:blip r:embed="rId3"/>
          <a:stretch>
            <a:fillRect/>
          </a:stretch>
        </p:blipFill>
        <p:spPr>
          <a:xfrm>
            <a:off x="801332" y="3734175"/>
            <a:ext cx="5255335" cy="2437650"/>
          </a:xfrm>
          <a:prstGeom prst="rect">
            <a:avLst/>
          </a:prstGeom>
        </p:spPr>
      </p:pic>
      <p:pic>
        <p:nvPicPr>
          <p:cNvPr id="7" name="Picture 6">
            <a:extLst>
              <a:ext uri="{FF2B5EF4-FFF2-40B4-BE49-F238E27FC236}">
                <a16:creationId xmlns:a16="http://schemas.microsoft.com/office/drawing/2014/main" id="{815DA743-FFFD-4FF7-92B9-BA5C90184C0C}"/>
              </a:ext>
            </a:extLst>
          </p:cNvPr>
          <p:cNvPicPr>
            <a:picLocks noChangeAspect="1"/>
          </p:cNvPicPr>
          <p:nvPr/>
        </p:nvPicPr>
        <p:blipFill>
          <a:blip r:embed="rId4"/>
          <a:stretch>
            <a:fillRect/>
          </a:stretch>
        </p:blipFill>
        <p:spPr>
          <a:xfrm>
            <a:off x="801332" y="6644023"/>
            <a:ext cx="5711420" cy="2557875"/>
          </a:xfrm>
          <a:prstGeom prst="rect">
            <a:avLst/>
          </a:prstGeom>
        </p:spPr>
      </p:pic>
      <p:sp>
        <p:nvSpPr>
          <p:cNvPr id="8" name="TextBox 7">
            <a:extLst>
              <a:ext uri="{FF2B5EF4-FFF2-40B4-BE49-F238E27FC236}">
                <a16:creationId xmlns:a16="http://schemas.microsoft.com/office/drawing/2014/main" id="{EF52912F-A2AB-4AC2-8D07-F9931084D1E2}"/>
              </a:ext>
            </a:extLst>
          </p:cNvPr>
          <p:cNvSpPr txBox="1"/>
          <p:nvPr/>
        </p:nvSpPr>
        <p:spPr>
          <a:xfrm>
            <a:off x="0" y="257106"/>
            <a:ext cx="6858000" cy="369332"/>
          </a:xfrm>
          <a:prstGeom prst="rect">
            <a:avLst/>
          </a:prstGeom>
          <a:noFill/>
        </p:spPr>
        <p:txBody>
          <a:bodyPr wrap="square">
            <a:spAutoFit/>
          </a:bodyPr>
          <a:lstStyle/>
          <a:p>
            <a:r>
              <a:rPr lang="en-US" dirty="0"/>
              <a:t>Results obtained – Test input and outputs</a:t>
            </a:r>
            <a:endParaRPr lang="en-IN" dirty="0"/>
          </a:p>
        </p:txBody>
      </p:sp>
      <p:sp>
        <p:nvSpPr>
          <p:cNvPr id="9" name="TextBox 8">
            <a:extLst>
              <a:ext uri="{FF2B5EF4-FFF2-40B4-BE49-F238E27FC236}">
                <a16:creationId xmlns:a16="http://schemas.microsoft.com/office/drawing/2014/main" id="{F1317407-8E19-42FA-B7A8-949ED60271C1}"/>
              </a:ext>
            </a:extLst>
          </p:cNvPr>
          <p:cNvSpPr txBox="1"/>
          <p:nvPr/>
        </p:nvSpPr>
        <p:spPr>
          <a:xfrm>
            <a:off x="0" y="3287179"/>
            <a:ext cx="7659332" cy="369332"/>
          </a:xfrm>
          <a:prstGeom prst="rect">
            <a:avLst/>
          </a:prstGeom>
          <a:noFill/>
        </p:spPr>
        <p:txBody>
          <a:bodyPr wrap="square">
            <a:spAutoFit/>
          </a:bodyPr>
          <a:lstStyle/>
          <a:p>
            <a:pPr algn="ctr"/>
            <a:r>
              <a:rPr lang="en-US" dirty="0"/>
              <a:t>Input: A = 1, B = 0, C = 0, D = 0 and Output: 8</a:t>
            </a:r>
            <a:endParaRPr lang="en-IN" dirty="0"/>
          </a:p>
        </p:txBody>
      </p:sp>
      <p:sp>
        <p:nvSpPr>
          <p:cNvPr id="10" name="TextBox 9">
            <a:extLst>
              <a:ext uri="{FF2B5EF4-FFF2-40B4-BE49-F238E27FC236}">
                <a16:creationId xmlns:a16="http://schemas.microsoft.com/office/drawing/2014/main" id="{ACF8F4BF-F079-478B-9C14-EAA65C39C2A4}"/>
              </a:ext>
            </a:extLst>
          </p:cNvPr>
          <p:cNvSpPr txBox="1"/>
          <p:nvPr/>
        </p:nvSpPr>
        <p:spPr>
          <a:xfrm>
            <a:off x="0" y="6171825"/>
            <a:ext cx="6858000" cy="369332"/>
          </a:xfrm>
          <a:prstGeom prst="rect">
            <a:avLst/>
          </a:prstGeom>
          <a:noFill/>
        </p:spPr>
        <p:txBody>
          <a:bodyPr wrap="square">
            <a:spAutoFit/>
          </a:bodyPr>
          <a:lstStyle/>
          <a:p>
            <a:pPr algn="ctr"/>
            <a:r>
              <a:rPr lang="en-US" dirty="0"/>
              <a:t>Input: A = 0, B = 1, C = 0, D = 0 and Output: 4</a:t>
            </a:r>
            <a:endParaRPr lang="en-IN" dirty="0"/>
          </a:p>
        </p:txBody>
      </p:sp>
      <p:sp>
        <p:nvSpPr>
          <p:cNvPr id="11" name="TextBox 10">
            <a:extLst>
              <a:ext uri="{FF2B5EF4-FFF2-40B4-BE49-F238E27FC236}">
                <a16:creationId xmlns:a16="http://schemas.microsoft.com/office/drawing/2014/main" id="{5D7BED82-0495-46FD-8171-3B40E240DFEC}"/>
              </a:ext>
            </a:extLst>
          </p:cNvPr>
          <p:cNvSpPr txBox="1"/>
          <p:nvPr/>
        </p:nvSpPr>
        <p:spPr>
          <a:xfrm>
            <a:off x="0" y="9378794"/>
            <a:ext cx="6858000" cy="369332"/>
          </a:xfrm>
          <a:prstGeom prst="rect">
            <a:avLst/>
          </a:prstGeom>
          <a:noFill/>
        </p:spPr>
        <p:txBody>
          <a:bodyPr wrap="square">
            <a:spAutoFit/>
          </a:bodyPr>
          <a:lstStyle/>
          <a:p>
            <a:pPr algn="ctr"/>
            <a:r>
              <a:rPr lang="en-US" dirty="0"/>
              <a:t>Input: A = 0, B = 1, C = 1, D = 1 and Output: 7</a:t>
            </a:r>
            <a:endParaRPr lang="en-IN" dirty="0"/>
          </a:p>
        </p:txBody>
      </p:sp>
    </p:spTree>
    <p:extLst>
      <p:ext uri="{BB962C8B-B14F-4D97-AF65-F5344CB8AC3E}">
        <p14:creationId xmlns:p14="http://schemas.microsoft.com/office/powerpoint/2010/main" val="53731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C966-62A9-401C-8E09-179F02BD4DD3}"/>
              </a:ext>
            </a:extLst>
          </p:cNvPr>
          <p:cNvPicPr>
            <a:picLocks noChangeAspect="1"/>
          </p:cNvPicPr>
          <p:nvPr/>
        </p:nvPicPr>
        <p:blipFill>
          <a:blip r:embed="rId2"/>
          <a:stretch>
            <a:fillRect/>
          </a:stretch>
        </p:blipFill>
        <p:spPr>
          <a:xfrm>
            <a:off x="228600" y="1122821"/>
            <a:ext cx="6400800" cy="2897272"/>
          </a:xfrm>
          <a:prstGeom prst="rect">
            <a:avLst/>
          </a:prstGeom>
        </p:spPr>
      </p:pic>
      <p:sp>
        <p:nvSpPr>
          <p:cNvPr id="4" name="TextBox 3">
            <a:extLst>
              <a:ext uri="{FF2B5EF4-FFF2-40B4-BE49-F238E27FC236}">
                <a16:creationId xmlns:a16="http://schemas.microsoft.com/office/drawing/2014/main" id="{408D341E-5343-45E6-9ED2-5236F7A148C4}"/>
              </a:ext>
            </a:extLst>
          </p:cNvPr>
          <p:cNvSpPr txBox="1"/>
          <p:nvPr/>
        </p:nvSpPr>
        <p:spPr>
          <a:xfrm>
            <a:off x="0" y="402976"/>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22A10B42-99BD-43A1-A069-DF9B4F8665B0}"/>
              </a:ext>
            </a:extLst>
          </p:cNvPr>
          <p:cNvSpPr txBox="1"/>
          <p:nvPr/>
        </p:nvSpPr>
        <p:spPr>
          <a:xfrm>
            <a:off x="-400666" y="4583668"/>
            <a:ext cx="7659332" cy="369332"/>
          </a:xfrm>
          <a:prstGeom prst="rect">
            <a:avLst/>
          </a:prstGeom>
          <a:noFill/>
        </p:spPr>
        <p:txBody>
          <a:bodyPr wrap="square">
            <a:spAutoFit/>
          </a:bodyPr>
          <a:lstStyle/>
          <a:p>
            <a:pPr algn="ctr"/>
            <a:r>
              <a:rPr lang="en-US" dirty="0"/>
              <a:t>Input: A = 0, B = 0, C = 1, D = 1 and Output: 3</a:t>
            </a:r>
            <a:endParaRPr lang="en-IN" dirty="0"/>
          </a:p>
        </p:txBody>
      </p:sp>
    </p:spTree>
    <p:extLst>
      <p:ext uri="{BB962C8B-B14F-4D97-AF65-F5344CB8AC3E}">
        <p14:creationId xmlns:p14="http://schemas.microsoft.com/office/powerpoint/2010/main" val="47812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1015663"/>
          </a:xfrm>
          <a:prstGeom prst="rect">
            <a:avLst/>
          </a:prstGeom>
          <a:noFill/>
        </p:spPr>
        <p:txBody>
          <a:bodyPr wrap="square">
            <a:spAutoFit/>
          </a:bodyPr>
          <a:lstStyle/>
          <a:p>
            <a:pPr algn="just"/>
            <a:r>
              <a:rPr lang="en-US" sz="2000" dirty="0"/>
              <a:t>b) Connect the BCD to seven segment decoder to the output of the 4 bit adder implemented in last class. Test for inputs such that A+B &lt;= 9</a:t>
            </a:r>
            <a:endParaRPr lang="en-IN" sz="2000" dirty="0">
              <a:solidFill>
                <a:srgbClr val="002060"/>
              </a:solidFill>
            </a:endParaRPr>
          </a:p>
        </p:txBody>
      </p:sp>
      <p:pic>
        <p:nvPicPr>
          <p:cNvPr id="6" name="A picture" descr="Description" title="Title">
            <a:extLst>
              <a:ext uri="{FF2B5EF4-FFF2-40B4-BE49-F238E27FC236}">
                <a16:creationId xmlns:a16="http://schemas.microsoft.com/office/drawing/2014/main" id="{310E7B23-483D-4092-8F67-9EC2FAFB4C68}"/>
              </a:ext>
            </a:extLst>
          </p:cNvPr>
          <p:cNvPicPr>
            <a:picLocks noChangeAspect="1"/>
          </p:cNvPicPr>
          <p:nvPr/>
        </p:nvPicPr>
        <p:blipFill rotWithShape="1">
          <a:blip r:embed="rId2">
            <a:extLst>
              <a:ext uri="{28A0092B-C50C-407E-A947-70E740481C1C}">
                <a14:useLocalDpi xmlns:a14="http://schemas.microsoft.com/office/drawing/2010/main" val="0"/>
              </a:ext>
            </a:extLst>
          </a:blip>
          <a:srcRect l="7114" t="6296" r="2447" b="5556"/>
          <a:stretch/>
        </p:blipFill>
        <p:spPr>
          <a:xfrm>
            <a:off x="238357" y="1612899"/>
            <a:ext cx="6381286" cy="7957785"/>
          </a:xfrm>
          <a:prstGeom prst="rect">
            <a:avLst/>
          </a:prstGeom>
        </p:spPr>
      </p:pic>
    </p:spTree>
    <p:extLst>
      <p:ext uri="{BB962C8B-B14F-4D97-AF65-F5344CB8AC3E}">
        <p14:creationId xmlns:p14="http://schemas.microsoft.com/office/powerpoint/2010/main" val="37314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5A1B9-ACD8-453E-96BB-EC32FACF838C}"/>
              </a:ext>
            </a:extLst>
          </p:cNvPr>
          <p:cNvPicPr>
            <a:picLocks noChangeAspect="1"/>
          </p:cNvPicPr>
          <p:nvPr/>
        </p:nvPicPr>
        <p:blipFill>
          <a:blip r:embed="rId2"/>
          <a:stretch>
            <a:fillRect/>
          </a:stretch>
        </p:blipFill>
        <p:spPr>
          <a:xfrm>
            <a:off x="0" y="2611724"/>
            <a:ext cx="6858000" cy="4682552"/>
          </a:xfrm>
          <a:prstGeom prst="rect">
            <a:avLst/>
          </a:prstGeom>
        </p:spPr>
      </p:pic>
      <p:sp>
        <p:nvSpPr>
          <p:cNvPr id="4" name="TextBox 3">
            <a:extLst>
              <a:ext uri="{FF2B5EF4-FFF2-40B4-BE49-F238E27FC236}">
                <a16:creationId xmlns:a16="http://schemas.microsoft.com/office/drawing/2014/main" id="{072B3DA0-5E28-4EA2-B8D3-AF00CB14177E}"/>
              </a:ext>
            </a:extLst>
          </p:cNvPr>
          <p:cNvSpPr txBox="1"/>
          <p:nvPr/>
        </p:nvSpPr>
        <p:spPr>
          <a:xfrm>
            <a:off x="238357" y="76381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08181080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6C0B0D04F4FF45A5F34F914EC5E6A3" ma:contentTypeVersion="12" ma:contentTypeDescription="Create a new document." ma:contentTypeScope="" ma:versionID="2384fd6b858d353df9b00904a185f105">
  <xsd:schema xmlns:xsd="http://www.w3.org/2001/XMLSchema" xmlns:xs="http://www.w3.org/2001/XMLSchema" xmlns:p="http://schemas.microsoft.com/office/2006/metadata/properties" xmlns:ns3="c4e6f190-5bbd-4bad-95ca-29f4c322f7da" xmlns:ns4="d31505a1-01e7-4095-b900-55ee40192f6f" targetNamespace="http://schemas.microsoft.com/office/2006/metadata/properties" ma:root="true" ma:fieldsID="48311c786c6b68e806986e5371af5857" ns3:_="" ns4:_="">
    <xsd:import namespace="c4e6f190-5bbd-4bad-95ca-29f4c322f7da"/>
    <xsd:import namespace="d31505a1-01e7-4095-b900-55ee40192f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6f190-5bbd-4bad-95ca-29f4c322f7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1505a1-01e7-4095-b900-55ee40192f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F391DA-7FC6-4E85-ABEB-A3D4EBCB8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6f190-5bbd-4bad-95ca-29f4c322f7da"/>
    <ds:schemaRef ds:uri="d31505a1-01e7-4095-b900-55ee40192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A12B8-55EC-424A-A4EC-64D825BF38E5}">
  <ds:schemaRefs>
    <ds:schemaRef ds:uri="http://schemas.microsoft.com/sharepoint/v3/contenttype/forms"/>
  </ds:schemaRefs>
</ds:datastoreItem>
</file>

<file path=customXml/itemProps3.xml><?xml version="1.0" encoding="utf-8"?>
<ds:datastoreItem xmlns:ds="http://schemas.openxmlformats.org/officeDocument/2006/customXml" ds:itemID="{277683FD-379C-489A-B518-24BACAADD986}">
  <ds:schemaRefs>
    <ds:schemaRef ds:uri="http://schemas.openxmlformats.org/package/2006/metadata/core-properties"/>
    <ds:schemaRef ds:uri="d31505a1-01e7-4095-b900-55ee40192f6f"/>
    <ds:schemaRef ds:uri="http://schemas.microsoft.com/office/2006/documentManagement/types"/>
    <ds:schemaRef ds:uri="http://purl.org/dc/terms/"/>
    <ds:schemaRef ds:uri="http://purl.org/dc/elements/1.1/"/>
    <ds:schemaRef ds:uri="http://www.w3.org/XML/1998/namespace"/>
    <ds:schemaRef ds:uri="c4e6f190-5bbd-4bad-95ca-29f4c322f7da"/>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268</TotalTime>
  <Words>642</Words>
  <Application>Microsoft Office PowerPoint</Application>
  <PresentationFormat>A4 Paper (210x297 mm)</PresentationFormat>
  <Paragraphs>43</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Century Gothic</vt:lpstr>
      <vt:lpstr>Garamond</vt:lpstr>
      <vt:lpstr>Office Theme</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Inba sekaran</dc:creator>
  <cp:lastModifiedBy>INBASEKARAN.P</cp:lastModifiedBy>
  <cp:revision>4</cp:revision>
  <dcterms:created xsi:type="dcterms:W3CDTF">2021-09-20T09:42:51Z</dcterms:created>
  <dcterms:modified xsi:type="dcterms:W3CDTF">2021-09-20T14:11:10Z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0x010100546C0B0D04F4FF45A5F34F914EC5E6A3</vt:lpwstr>
  </property>
</Properties>
</file>